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2"/>
  </p:notesMasterIdLst>
  <p:sldIdLst>
    <p:sldId id="259" r:id="rId2"/>
    <p:sldId id="323" r:id="rId3"/>
    <p:sldId id="285" r:id="rId4"/>
    <p:sldId id="287" r:id="rId5"/>
    <p:sldId id="288" r:id="rId6"/>
    <p:sldId id="289" r:id="rId7"/>
    <p:sldId id="286" r:id="rId8"/>
    <p:sldId id="306" r:id="rId9"/>
    <p:sldId id="290" r:id="rId10"/>
    <p:sldId id="282" r:id="rId11"/>
    <p:sldId id="283" r:id="rId12"/>
    <p:sldId id="284" r:id="rId13"/>
    <p:sldId id="301" r:id="rId14"/>
    <p:sldId id="303" r:id="rId15"/>
    <p:sldId id="304" r:id="rId16"/>
    <p:sldId id="307" r:id="rId17"/>
    <p:sldId id="368" r:id="rId18"/>
    <p:sldId id="401" r:id="rId19"/>
    <p:sldId id="369" r:id="rId20"/>
    <p:sldId id="302" r:id="rId21"/>
  </p:sldIdLst>
  <p:sldSz cx="9144000" cy="6858000" type="screen4x3"/>
  <p:notesSz cx="9144000" cy="6858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7843"/>
    <a:srgbClr val="3F3937"/>
    <a:srgbClr val="2B5A81"/>
    <a:srgbClr val="7C2A96"/>
    <a:srgbClr val="5F4977"/>
    <a:srgbClr val="824E14"/>
    <a:srgbClr val="B5330B"/>
    <a:srgbClr val="CC3300"/>
    <a:srgbClr val="583789"/>
    <a:srgbClr val="412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9314" autoAdjust="0"/>
  </p:normalViewPr>
  <p:slideViewPr>
    <p:cSldViewPr>
      <p:cViewPr varScale="1">
        <p:scale>
          <a:sx n="116" d="100"/>
          <a:sy n="116" d="100"/>
        </p:scale>
        <p:origin x="-1494" y="-108"/>
      </p:cViewPr>
      <p:guideLst>
        <p:guide orient="horz" pos="2160"/>
        <p:guide pos="2880"/>
      </p:guideLst>
    </p:cSldViewPr>
  </p:slideViewPr>
  <p:outlineViewPr>
    <p:cViewPr>
      <p:scale>
        <a:sx n="33" d="100"/>
        <a:sy n="33" d="100"/>
      </p:scale>
      <p:origin x="0" y="269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4968000E-7560-443B-99BB-B7EBC3EB0D14}" type="datetimeFigureOut">
              <a:rPr lang="pl-PL" smtClean="0"/>
              <a:pPr/>
              <a:t>2014-03-28</a:t>
            </a:fld>
            <a:endParaRPr lang="pl-PL"/>
          </a:p>
        </p:txBody>
      </p:sp>
      <p:sp>
        <p:nvSpPr>
          <p:cNvPr id="4" name="Symbol zastępczy obrazu slajdu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0B707DE-17FF-4846-B13F-48C953F49969}" type="slidenum">
              <a:rPr lang="pl-PL" smtClean="0"/>
              <a:pPr/>
              <a:t>‹#›</a:t>
            </a:fld>
            <a:endParaRPr lang="pl-PL"/>
          </a:p>
        </p:txBody>
      </p:sp>
    </p:spTree>
    <p:extLst>
      <p:ext uri="{BB962C8B-B14F-4D97-AF65-F5344CB8AC3E}">
        <p14:creationId xmlns:p14="http://schemas.microsoft.com/office/powerpoint/2010/main" val="851006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pl-PL" smtClean="0"/>
              <a:t>Kliknij, aby edytować styl</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8FDA6600-A297-4B22-BC78-11EAFA3BF544}" type="datetimeFigureOut">
              <a:rPr lang="pl-PL" smtClean="0"/>
              <a:pPr/>
              <a:t>2014-03-28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9E764724-8199-475F-8B7F-0CF97E2575FD}" type="slidenum">
              <a:rPr lang="pl-PL" smtClean="0"/>
              <a:pPr/>
              <a:t>‹#›</a:t>
            </a:fld>
            <a:endParaRPr lang="pl-PL"/>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8FDA6600-A297-4B22-BC78-11EAFA3BF544}" type="datetimeFigureOut">
              <a:rPr lang="pl-PL" smtClean="0"/>
              <a:pPr/>
              <a:t>2014-03-28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E764724-8199-475F-8B7F-0CF97E2575FD}"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8FDA6600-A297-4B22-BC78-11EAFA3BF544}" type="datetimeFigureOut">
              <a:rPr lang="pl-PL" smtClean="0"/>
              <a:pPr/>
              <a:t>2014-03-28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E764724-8199-475F-8B7F-0CF97E2575FD}"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pl-PL" smtClean="0"/>
              <a:t>Kliknij, aby edytować styl</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FDA6600-A297-4B22-BC78-11EAFA3BF544}" type="datetimeFigureOut">
              <a:rPr lang="pl-PL" smtClean="0"/>
              <a:pPr/>
              <a:t>2014-03-28</a:t>
            </a:fld>
            <a:endParaRPr lang="pl-PL"/>
          </a:p>
        </p:txBody>
      </p:sp>
      <p:sp>
        <p:nvSpPr>
          <p:cNvPr id="10" name="Slide Number Placeholder 9"/>
          <p:cNvSpPr>
            <a:spLocks noGrp="1"/>
          </p:cNvSpPr>
          <p:nvPr>
            <p:ph type="sldNum" sz="quarter" idx="11"/>
          </p:nvPr>
        </p:nvSpPr>
        <p:spPr/>
        <p:txBody>
          <a:bodyPr/>
          <a:lstStyle/>
          <a:p>
            <a:fld id="{9E764724-8199-475F-8B7F-0CF97E2575FD}" type="slidenum">
              <a:rPr lang="pl-PL" smtClean="0"/>
              <a:pPr/>
              <a:t>‹#›</a:t>
            </a:fld>
            <a:endParaRPr lang="pl-PL"/>
          </a:p>
        </p:txBody>
      </p:sp>
      <p:sp>
        <p:nvSpPr>
          <p:cNvPr id="12" name="Footer Placeholder 11"/>
          <p:cNvSpPr>
            <a:spLocks noGrp="1"/>
          </p:cNvSpPr>
          <p:nvPr>
            <p:ph type="ftr" sz="quarter" idx="12"/>
          </p:nvPr>
        </p:nvSpPr>
        <p:spPr/>
        <p:txBody>
          <a:bodyPr/>
          <a:lstStyle/>
          <a:p>
            <a:endParaRPr lang="pl-PL"/>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pl-PL" smtClean="0"/>
              <a:t>Kliknij, aby edytować styl</a:t>
            </a:r>
            <a:endParaRPr lang="en-US" dirty="0"/>
          </a:p>
        </p:txBody>
      </p:sp>
      <p:sp>
        <p:nvSpPr>
          <p:cNvPr id="19" name="Date Placeholder 18"/>
          <p:cNvSpPr>
            <a:spLocks noGrp="1"/>
          </p:cNvSpPr>
          <p:nvPr>
            <p:ph type="dt" sz="half" idx="10"/>
          </p:nvPr>
        </p:nvSpPr>
        <p:spPr/>
        <p:txBody>
          <a:bodyPr/>
          <a:lstStyle/>
          <a:p>
            <a:fld id="{8FDA6600-A297-4B22-BC78-11EAFA3BF544}" type="datetimeFigureOut">
              <a:rPr lang="pl-PL" smtClean="0"/>
              <a:pPr/>
              <a:t>2014-03-28</a:t>
            </a:fld>
            <a:endParaRPr lang="pl-PL"/>
          </a:p>
        </p:txBody>
      </p:sp>
      <p:sp>
        <p:nvSpPr>
          <p:cNvPr id="20" name="Slide Number Placeholder 19"/>
          <p:cNvSpPr>
            <a:spLocks noGrp="1"/>
          </p:cNvSpPr>
          <p:nvPr>
            <p:ph type="sldNum" sz="quarter" idx="11"/>
          </p:nvPr>
        </p:nvSpPr>
        <p:spPr/>
        <p:txBody>
          <a:bodyPr/>
          <a:lstStyle/>
          <a:p>
            <a:fld id="{9E764724-8199-475F-8B7F-0CF97E2575FD}" type="slidenum">
              <a:rPr lang="pl-PL" smtClean="0"/>
              <a:pPr/>
              <a:t>‹#›</a:t>
            </a:fld>
            <a:endParaRPr lang="pl-PL"/>
          </a:p>
        </p:txBody>
      </p:sp>
      <p:sp>
        <p:nvSpPr>
          <p:cNvPr id="21" name="Footer Placeholder 20"/>
          <p:cNvSpPr>
            <a:spLocks noGrp="1"/>
          </p:cNvSpPr>
          <p:nvPr>
            <p:ph type="ftr" sz="quarter" idx="12"/>
          </p:nvPr>
        </p:nvSpPr>
        <p:spPr/>
        <p:txBody>
          <a:bodyPr/>
          <a:lstStyle/>
          <a:p>
            <a:endParaRPr lang="pl-PL"/>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5" name="Date Placeholder 4"/>
          <p:cNvSpPr>
            <a:spLocks noGrp="1"/>
          </p:cNvSpPr>
          <p:nvPr>
            <p:ph type="dt" sz="half" idx="10"/>
          </p:nvPr>
        </p:nvSpPr>
        <p:spPr/>
        <p:txBody>
          <a:bodyPr/>
          <a:lstStyle/>
          <a:p>
            <a:fld id="{8FDA6600-A297-4B22-BC78-11EAFA3BF544}" type="datetimeFigureOut">
              <a:rPr lang="pl-PL" smtClean="0"/>
              <a:pPr/>
              <a:t>2014-03-28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E764724-8199-475F-8B7F-0CF97E2575FD}" type="slidenum">
              <a:rPr lang="pl-PL" smtClean="0"/>
              <a:pPr/>
              <a:t>‹#›</a:t>
            </a:fld>
            <a:endParaRPr lang="pl-PL"/>
          </a:p>
        </p:txBody>
      </p:sp>
      <p:sp>
        <p:nvSpPr>
          <p:cNvPr id="9" name="Content Placeholder 8"/>
          <p:cNvSpPr>
            <a:spLocks noGrp="1"/>
          </p:cNvSpPr>
          <p:nvPr>
            <p:ph sz="quarter" idx="13"/>
          </p:nvPr>
        </p:nvSpPr>
        <p:spPr>
          <a:xfrm>
            <a:off x="1216152" y="841248"/>
            <a:ext cx="3730752" cy="43891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8FDA6600-A297-4B22-BC78-11EAFA3BF544}" type="datetimeFigureOut">
              <a:rPr lang="pl-PL" smtClean="0"/>
              <a:pPr/>
              <a:t>2014-03-28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E764724-8199-475F-8B7F-0CF97E2575FD}" type="slidenum">
              <a:rPr lang="pl-PL" smtClean="0"/>
              <a:pPr/>
              <a:t>‹#›</a:t>
            </a:fld>
            <a:endParaRPr lang="pl-PL"/>
          </a:p>
        </p:txBody>
      </p:sp>
      <p:sp>
        <p:nvSpPr>
          <p:cNvPr id="11" name="Content Placeholder 10"/>
          <p:cNvSpPr>
            <a:spLocks noGrp="1"/>
          </p:cNvSpPr>
          <p:nvPr>
            <p:ph sz="quarter" idx="13"/>
          </p:nvPr>
        </p:nvSpPr>
        <p:spPr>
          <a:xfrm>
            <a:off x="1216152" y="1380744"/>
            <a:ext cx="3730752" cy="384048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8FDA6600-A297-4B22-BC78-11EAFA3BF544}" type="datetimeFigureOut">
              <a:rPr lang="pl-PL" smtClean="0"/>
              <a:pPr/>
              <a:t>2014-03-28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E764724-8199-475F-8B7F-0CF97E2575FD}"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FDA6600-A297-4B22-BC78-11EAFA3BF544}" type="datetimeFigureOut">
              <a:rPr lang="pl-PL" smtClean="0"/>
              <a:pPr/>
              <a:t>2014-03-28</a:t>
            </a:fld>
            <a:endParaRPr lang="pl-PL"/>
          </a:p>
        </p:txBody>
      </p:sp>
      <p:sp>
        <p:nvSpPr>
          <p:cNvPr id="6" name="Slide Number Placeholder 5"/>
          <p:cNvSpPr>
            <a:spLocks noGrp="1"/>
          </p:cNvSpPr>
          <p:nvPr>
            <p:ph type="sldNum" sz="quarter" idx="11"/>
          </p:nvPr>
        </p:nvSpPr>
        <p:spPr/>
        <p:txBody>
          <a:bodyPr/>
          <a:lstStyle/>
          <a:p>
            <a:fld id="{9E764724-8199-475F-8B7F-0CF97E2575FD}" type="slidenum">
              <a:rPr lang="pl-PL" smtClean="0"/>
              <a:pPr/>
              <a:t>‹#›</a:t>
            </a:fld>
            <a:endParaRPr lang="pl-PL"/>
          </a:p>
        </p:txBody>
      </p:sp>
      <p:sp>
        <p:nvSpPr>
          <p:cNvPr id="7" name="Footer Placeholder 6"/>
          <p:cNvSpPr>
            <a:spLocks noGrp="1"/>
          </p:cNvSpPr>
          <p:nvPr>
            <p:ph type="ftr" sz="quarter" idx="12"/>
          </p:nvPr>
        </p:nvSpPr>
        <p:spPr/>
        <p:txBody>
          <a:bodyPr/>
          <a:lstStyle/>
          <a:p>
            <a:endParaRPr lang="pl-P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pl-PL" smtClean="0"/>
              <a:t>Kliknij, aby edytować styl</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Content Placeholder 13"/>
          <p:cNvSpPr>
            <a:spLocks noGrp="1"/>
          </p:cNvSpPr>
          <p:nvPr>
            <p:ph sz="quarter" idx="13"/>
          </p:nvPr>
        </p:nvSpPr>
        <p:spPr>
          <a:xfrm>
            <a:off x="914400" y="381000"/>
            <a:ext cx="4800600" cy="59436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9" name="Date Placeholder 8"/>
          <p:cNvSpPr>
            <a:spLocks noGrp="1"/>
          </p:cNvSpPr>
          <p:nvPr>
            <p:ph type="dt" sz="half" idx="14"/>
          </p:nvPr>
        </p:nvSpPr>
        <p:spPr/>
        <p:txBody>
          <a:bodyPr/>
          <a:lstStyle/>
          <a:p>
            <a:fld id="{8FDA6600-A297-4B22-BC78-11EAFA3BF544}" type="datetimeFigureOut">
              <a:rPr lang="pl-PL" smtClean="0"/>
              <a:pPr/>
              <a:t>2014-03-28</a:t>
            </a:fld>
            <a:endParaRPr lang="pl-PL"/>
          </a:p>
        </p:txBody>
      </p:sp>
      <p:sp>
        <p:nvSpPr>
          <p:cNvPr id="10" name="Slide Number Placeholder 9"/>
          <p:cNvSpPr>
            <a:spLocks noGrp="1"/>
          </p:cNvSpPr>
          <p:nvPr>
            <p:ph type="sldNum" sz="quarter" idx="15"/>
          </p:nvPr>
        </p:nvSpPr>
        <p:spPr/>
        <p:txBody>
          <a:bodyPr/>
          <a:lstStyle/>
          <a:p>
            <a:fld id="{9E764724-8199-475F-8B7F-0CF97E2575FD}" type="slidenum">
              <a:rPr lang="pl-PL" smtClean="0"/>
              <a:pPr/>
              <a:t>‹#›</a:t>
            </a:fld>
            <a:endParaRPr lang="pl-PL"/>
          </a:p>
        </p:txBody>
      </p:sp>
      <p:sp>
        <p:nvSpPr>
          <p:cNvPr id="13" name="Footer Placeholder 12"/>
          <p:cNvSpPr>
            <a:spLocks noGrp="1"/>
          </p:cNvSpPr>
          <p:nvPr>
            <p:ph type="ftr" sz="quarter" idx="16"/>
          </p:nvPr>
        </p:nvSpPr>
        <p:spPr/>
        <p:txBody>
          <a:bodyPr/>
          <a:lstStyle/>
          <a:p>
            <a:endParaRPr lang="pl-P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pl-PL" smtClean="0"/>
              <a:t>Kliknij, aby edytować styl</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FDA6600-A297-4B22-BC78-11EAFA3BF544}" type="datetimeFigureOut">
              <a:rPr lang="pl-PL" smtClean="0"/>
              <a:pPr/>
              <a:t>2014-03-28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E764724-8199-475F-8B7F-0CF97E2575FD}" type="slidenum">
              <a:rPr lang="pl-PL" smtClean="0"/>
              <a:pPr/>
              <a:t>‹#›</a:t>
            </a:fld>
            <a:endParaRPr lang="pl-PL"/>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pl-PL"/>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9E764724-8199-475F-8B7F-0CF97E2575FD}" type="slidenum">
              <a:rPr lang="pl-PL" smtClean="0"/>
              <a:pPr/>
              <a:t>‹#›</a:t>
            </a:fld>
            <a:endParaRPr lang="pl-PL"/>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8FDA6600-A297-4B22-BC78-11EAFA3BF544}" type="datetimeFigureOut">
              <a:rPr lang="pl-PL" smtClean="0"/>
              <a:pPr/>
              <a:t>2014-03-28</a:t>
            </a:fld>
            <a:endParaRPr lang="pl-PL"/>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0" y="260648"/>
            <a:ext cx="7776864" cy="5544616"/>
          </a:xfrm>
        </p:spPr>
        <p:txBody>
          <a:bodyPr>
            <a:noAutofit/>
          </a:bodyPr>
          <a:lstStyle/>
          <a:p>
            <a:pPr marL="0" indent="0" algn="just">
              <a:buNone/>
            </a:pPr>
            <a:r>
              <a:rPr lang="pl-PL" sz="2400" dirty="0" smtClean="0">
                <a:latin typeface="Comic Sans MS" panose="030F0702030302020204" pitchFamily="66" charset="0"/>
              </a:rPr>
              <a:t>W 2009 r. realizowany był projekt </a:t>
            </a:r>
            <a:r>
              <a:rPr lang="pl-PL" sz="2400" b="1" dirty="0" smtClean="0">
                <a:solidFill>
                  <a:srgbClr val="C00000"/>
                </a:solidFill>
                <a:latin typeface="Comic Sans MS" panose="030F0702030302020204" pitchFamily="66" charset="0"/>
              </a:rPr>
              <a:t>„Rozczytana Szkoła”. </a:t>
            </a:r>
            <a:r>
              <a:rPr lang="pl-PL" sz="2400" dirty="0" smtClean="0">
                <a:latin typeface="Comic Sans MS" panose="030F0702030302020204" pitchFamily="66" charset="0"/>
              </a:rPr>
              <a:t>Obywał się on w ramach akcji PrzeczytamWszystkich.pl. Projekt się skończył ale akcja trwa nadal.</a:t>
            </a:r>
          </a:p>
          <a:p>
            <a:pPr marL="0" indent="0" algn="just">
              <a:buNone/>
            </a:pPr>
            <a:endParaRPr lang="pl-PL" sz="2400" dirty="0" smtClean="0">
              <a:latin typeface="Comic Sans MS" panose="030F0702030302020204" pitchFamily="66" charset="0"/>
            </a:endParaRPr>
          </a:p>
          <a:p>
            <a:pPr marL="0" indent="0" algn="just">
              <a:buNone/>
            </a:pPr>
            <a:r>
              <a:rPr lang="pl-PL" sz="2400" dirty="0" smtClean="0">
                <a:latin typeface="Comic Sans MS" panose="030F0702030302020204" pitchFamily="66" charset="0"/>
              </a:rPr>
              <a:t>Celem programu jest promocja czytelnictwa wśród młodzieży oraz zachęcenie jej do poszerzania wiedzy. </a:t>
            </a:r>
            <a:r>
              <a:rPr lang="pl-PL" sz="2400" b="1" dirty="0" smtClean="0">
                <a:solidFill>
                  <a:srgbClr val="C00000"/>
                </a:solidFill>
                <a:latin typeface="Comic Sans MS" panose="030F0702030302020204" pitchFamily="66" charset="0"/>
              </a:rPr>
              <a:t>Innowacyjność akcji polega na wykorzystaniu ogromnej popularności Internetu - medium, z którego chętnie korzysta młodzież. </a:t>
            </a:r>
            <a:endParaRPr lang="pl-PL" sz="2400" dirty="0" smtClean="0">
              <a:latin typeface="Comic Sans MS" panose="030F0702030302020204" pitchFamily="66" charset="0"/>
            </a:endParaRPr>
          </a:p>
          <a:p>
            <a:pPr marL="0" indent="0" algn="just">
              <a:buNone/>
            </a:pPr>
            <a:r>
              <a:rPr lang="pl-PL" sz="2400" dirty="0" smtClean="0">
                <a:latin typeface="Comic Sans MS" panose="030F0702030302020204" pitchFamily="66" charset="0"/>
              </a:rPr>
              <a:t>Program oparty jest na </a:t>
            </a:r>
            <a:r>
              <a:rPr lang="pl-PL" sz="2400" b="1" dirty="0" smtClean="0">
                <a:latin typeface="Comic Sans MS" panose="030F0702030302020204" pitchFamily="66" charset="0"/>
              </a:rPr>
              <a:t>rywalizacji między szkołami w zdobywaniu wiedzy</a:t>
            </a:r>
            <a:r>
              <a:rPr lang="pl-PL" sz="2400" dirty="0" smtClean="0">
                <a:latin typeface="Comic Sans MS" panose="030F0702030302020204" pitchFamily="66" charset="0"/>
              </a:rPr>
              <a:t>. Uczniowie zbierają punkty dla siebie, szkół oraz fundacji. Pula zebranych punktów może zostać zamieniona na wybrane nagrody rzeczowe.</a:t>
            </a:r>
          </a:p>
          <a:p>
            <a:pPr marL="0" indent="0" algn="just">
              <a:buNone/>
            </a:pPr>
            <a:endParaRPr lang="pl-PL" sz="2400" dirty="0" smtClean="0">
              <a:latin typeface="Comic Sans MS" panose="030F0702030302020204" pitchFamily="66" charset="0"/>
            </a:endParaRPr>
          </a:p>
        </p:txBody>
      </p:sp>
      <p:sp>
        <p:nvSpPr>
          <p:cNvPr id="2" name="Prostokąt 1"/>
          <p:cNvSpPr/>
          <p:nvPr/>
        </p:nvSpPr>
        <p:spPr>
          <a:xfrm>
            <a:off x="2427824" y="6180892"/>
            <a:ext cx="4572000" cy="67710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endParaRPr lang="pl-PL" dirty="0"/>
          </a:p>
        </p:txBody>
      </p:sp>
      <p:pic>
        <p:nvPicPr>
          <p:cNvPr id="1003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420" y="6028655"/>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191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838200"/>
            <a:ext cx="8219256" cy="4419600"/>
          </a:xfrm>
        </p:spPr>
        <p:txBody>
          <a:bodyPr>
            <a:normAutofit fontScale="92500" lnSpcReduction="10000"/>
          </a:bodyPr>
          <a:lstStyle/>
          <a:p>
            <a:pPr marL="0" indent="0" algn="ctr">
              <a:buNone/>
            </a:pPr>
            <a:r>
              <a:rPr lang="pl-PL" b="1" dirty="0" smtClean="0">
                <a:solidFill>
                  <a:srgbClr val="407843"/>
                </a:solidFill>
                <a:latin typeface="Comic Sans MS" panose="030F0702030302020204" pitchFamily="66" charset="0"/>
              </a:rPr>
              <a:t>Promocja działań</a:t>
            </a:r>
          </a:p>
          <a:p>
            <a:pPr marL="0" indent="0" algn="ctr">
              <a:buNone/>
            </a:pPr>
            <a:endParaRPr lang="pl-PL" b="1" dirty="0" smtClean="0">
              <a:solidFill>
                <a:srgbClr val="407843"/>
              </a:solidFill>
              <a:latin typeface="Comic Sans MS" panose="030F0702030302020204" pitchFamily="66" charset="0"/>
            </a:endParaRPr>
          </a:p>
          <a:p>
            <a:pPr algn="just">
              <a:buFont typeface="Wingdings" panose="05000000000000000000" pitchFamily="2" charset="2"/>
              <a:buChar char="ü"/>
            </a:pPr>
            <a:r>
              <a:rPr lang="pl-PL" sz="2400" dirty="0" smtClean="0">
                <a:solidFill>
                  <a:srgbClr val="407843"/>
                </a:solidFill>
                <a:latin typeface="Comic Sans MS" panose="030F0702030302020204" pitchFamily="66" charset="0"/>
              </a:rPr>
              <a:t>Promuj akcję w mediach (radiowęzeł szkolny, gazetka szkolna, księga komunikatów, strona internetowa szkoły, biblioteki, gazety lokalne, radio i tv lokalne)</a:t>
            </a:r>
          </a:p>
          <a:p>
            <a:pPr marL="0" indent="0" algn="just">
              <a:buNone/>
            </a:pPr>
            <a:endParaRPr lang="pl-PL" sz="2400" dirty="0" smtClean="0">
              <a:solidFill>
                <a:srgbClr val="407843"/>
              </a:solidFill>
              <a:latin typeface="Comic Sans MS" panose="030F0702030302020204" pitchFamily="66" charset="0"/>
            </a:endParaRPr>
          </a:p>
          <a:p>
            <a:pPr algn="just">
              <a:buFont typeface="Wingdings" panose="05000000000000000000" pitchFamily="2" charset="2"/>
              <a:buChar char="ü"/>
            </a:pPr>
            <a:r>
              <a:rPr lang="pl-PL" sz="2400" dirty="0" smtClean="0">
                <a:solidFill>
                  <a:srgbClr val="407843"/>
                </a:solidFill>
                <a:latin typeface="Comic Sans MS" panose="030F0702030302020204" pitchFamily="66" charset="0"/>
              </a:rPr>
              <a:t>„Poczta pantoflowa” - zachęcaj czytelników do przekazywania informacji o akcji dalej, zapraszaj swoich czytelników, ale też wyjdź z promocją poza bibliotekę. </a:t>
            </a:r>
          </a:p>
          <a:p>
            <a:pPr marL="0" indent="0" algn="just">
              <a:buNone/>
            </a:pPr>
            <a:endParaRPr lang="pl-PL" sz="2400" dirty="0" smtClean="0">
              <a:solidFill>
                <a:srgbClr val="407843"/>
              </a:solidFill>
              <a:latin typeface="Comic Sans MS" panose="030F0702030302020204" pitchFamily="66" charset="0"/>
            </a:endParaRPr>
          </a:p>
          <a:p>
            <a:pPr algn="just">
              <a:buFont typeface="Wingdings" panose="05000000000000000000" pitchFamily="2" charset="2"/>
              <a:buChar char="ü"/>
            </a:pPr>
            <a:r>
              <a:rPr lang="pl-PL" sz="2400" dirty="0" smtClean="0">
                <a:solidFill>
                  <a:srgbClr val="407843"/>
                </a:solidFill>
                <a:latin typeface="Comic Sans MS" panose="030F0702030302020204" pitchFamily="66" charset="0"/>
              </a:rPr>
              <a:t>Przygotuj plakaty, wykorzystaj media </a:t>
            </a:r>
            <a:r>
              <a:rPr lang="pl-PL" sz="2400" dirty="0" err="1" smtClean="0">
                <a:solidFill>
                  <a:srgbClr val="407843"/>
                </a:solidFill>
                <a:latin typeface="Comic Sans MS" panose="030F0702030302020204" pitchFamily="66" charset="0"/>
              </a:rPr>
              <a:t>społecznościowe</a:t>
            </a:r>
            <a:r>
              <a:rPr lang="pl-PL" sz="2400" dirty="0" smtClean="0">
                <a:solidFill>
                  <a:srgbClr val="407843"/>
                </a:solidFill>
                <a:latin typeface="Comic Sans MS" panose="030F0702030302020204" pitchFamily="66" charset="0"/>
              </a:rPr>
              <a:t> (</a:t>
            </a:r>
            <a:r>
              <a:rPr lang="pl-PL" sz="2400" dirty="0" err="1" smtClean="0">
                <a:solidFill>
                  <a:srgbClr val="407843"/>
                </a:solidFill>
                <a:latin typeface="Comic Sans MS" panose="030F0702030302020204" pitchFamily="66" charset="0"/>
              </a:rPr>
              <a:t>faccebok</a:t>
            </a:r>
            <a:r>
              <a:rPr lang="pl-PL" sz="2400" dirty="0" smtClean="0">
                <a:solidFill>
                  <a:srgbClr val="407843"/>
                </a:solidFill>
                <a:latin typeface="Comic Sans MS" panose="030F0702030302020204" pitchFamily="66" charset="0"/>
              </a:rPr>
              <a:t>) czy </a:t>
            </a:r>
            <a:r>
              <a:rPr lang="pl-PL" sz="2400" dirty="0" err="1" smtClean="0">
                <a:solidFill>
                  <a:srgbClr val="407843"/>
                </a:solidFill>
                <a:latin typeface="Comic Sans MS" panose="030F0702030302020204" pitchFamily="66" charset="0"/>
              </a:rPr>
              <a:t>newsletter</a:t>
            </a:r>
            <a:r>
              <a:rPr lang="pl-PL" sz="2400" dirty="0" smtClean="0">
                <a:solidFill>
                  <a:srgbClr val="407843"/>
                </a:solidFill>
                <a:latin typeface="Comic Sans MS" panose="030F0702030302020204" pitchFamily="66" charset="0"/>
              </a:rPr>
              <a:t>.</a:t>
            </a:r>
            <a:endParaRPr lang="pl-PL" sz="2400" dirty="0">
              <a:solidFill>
                <a:srgbClr val="407843"/>
              </a:solidFill>
              <a:latin typeface="Comic Sans MS" panose="030F0702030302020204" pitchFamily="66" charset="0"/>
            </a:endParaRPr>
          </a:p>
        </p:txBody>
      </p:sp>
      <p:sp>
        <p:nvSpPr>
          <p:cNvPr id="2" name="Prostokąt 1"/>
          <p:cNvSpPr/>
          <p:nvPr/>
        </p:nvSpPr>
        <p:spPr>
          <a:xfrm>
            <a:off x="2411760" y="6077920"/>
            <a:ext cx="4572000" cy="55399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pPr algn="ctr"/>
            <a:endParaRPr lang="pl-PL" sz="1000" dirty="0"/>
          </a:p>
        </p:txBody>
      </p:sp>
      <p:pic>
        <p:nvPicPr>
          <p:cNvPr id="109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23" y="6028655"/>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304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463" y="1196752"/>
            <a:ext cx="3055441"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971600" y="476672"/>
            <a:ext cx="5976664" cy="523220"/>
          </a:xfrm>
          <a:prstGeom prst="rect">
            <a:avLst/>
          </a:prstGeom>
          <a:noFill/>
        </p:spPr>
        <p:txBody>
          <a:bodyPr wrap="square" rtlCol="0">
            <a:spAutoFit/>
          </a:bodyPr>
          <a:lstStyle/>
          <a:p>
            <a:pPr algn="ctr"/>
            <a:r>
              <a:rPr lang="pl-PL" sz="2800" b="1" dirty="0" smtClean="0">
                <a:solidFill>
                  <a:srgbClr val="92D050"/>
                </a:solidFill>
                <a:latin typeface="Comic Sans MS" panose="030F0702030302020204" pitchFamily="66" charset="0"/>
              </a:rPr>
              <a:t>Promuj akcje zdjęciami</a:t>
            </a:r>
            <a:endParaRPr lang="pl-PL" sz="2800" b="1" dirty="0">
              <a:solidFill>
                <a:srgbClr val="92D050"/>
              </a:solidFill>
              <a:latin typeface="Comic Sans MS" panose="030F0702030302020204" pitchFamily="66" charset="0"/>
            </a:endParaRP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412776"/>
            <a:ext cx="2952328" cy="4626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4160" y="2564904"/>
            <a:ext cx="2839416"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2368026" y="6114528"/>
            <a:ext cx="4572000" cy="55399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pPr algn="ctr"/>
            <a:endParaRPr lang="pl-PL" sz="1000" dirty="0"/>
          </a:p>
        </p:txBody>
      </p:sp>
      <p:pic>
        <p:nvPicPr>
          <p:cNvPr id="1105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470" y="6038850"/>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602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819150"/>
            <a:ext cx="3384376" cy="4986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204864"/>
            <a:ext cx="396044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2411760" y="6237312"/>
            <a:ext cx="4572000" cy="55399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pPr algn="ctr"/>
            <a:endParaRPr lang="pl-PL" sz="1000" dirty="0"/>
          </a:p>
        </p:txBody>
      </p:sp>
      <p:pic>
        <p:nvPicPr>
          <p:cNvPr id="1116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6093296"/>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828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59" y="548680"/>
            <a:ext cx="4464497"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2391311" y="6361026"/>
            <a:ext cx="4572000" cy="67710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endParaRPr lang="pl-PL" dirty="0"/>
          </a:p>
        </p:txBody>
      </p:sp>
      <p:pic>
        <p:nvPicPr>
          <p:cNvPr id="112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 y="6059401"/>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468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88640"/>
            <a:ext cx="3971900" cy="579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2555776" y="6248345"/>
            <a:ext cx="4572000" cy="55399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pPr algn="ctr"/>
            <a:endParaRPr lang="pl-PL" sz="1000" dirty="0"/>
          </a:p>
        </p:txBody>
      </p:sp>
      <p:pic>
        <p:nvPicPr>
          <p:cNvPr id="113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028655"/>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027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4) CzytanieToDziała - Mozilla Firefox"/>
          <p:cNvPicPr>
            <a:picLocks noChangeAspect="1"/>
          </p:cNvPicPr>
          <p:nvPr/>
        </p:nvPicPr>
        <p:blipFill rotWithShape="1">
          <a:blip r:embed="rId2" cstate="print">
            <a:extLst>
              <a:ext uri="{28A0092B-C50C-407E-A947-70E740481C1C}">
                <a14:useLocalDpi xmlns:a14="http://schemas.microsoft.com/office/drawing/2010/main" val="0"/>
              </a:ext>
            </a:extLst>
          </a:blip>
          <a:srcRect l="21364" t="17495" r="47576" b="7924"/>
          <a:stretch/>
        </p:blipFill>
        <p:spPr>
          <a:xfrm>
            <a:off x="2699792" y="692696"/>
            <a:ext cx="3816423" cy="5112568"/>
          </a:xfrm>
          <a:prstGeom prst="rect">
            <a:avLst/>
          </a:prstGeom>
        </p:spPr>
      </p:pic>
      <p:sp>
        <p:nvSpPr>
          <p:cNvPr id="2" name="Prostokąt 1"/>
          <p:cNvSpPr/>
          <p:nvPr/>
        </p:nvSpPr>
        <p:spPr>
          <a:xfrm>
            <a:off x="2322003" y="6161169"/>
            <a:ext cx="4572000" cy="55399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pPr algn="ctr"/>
            <a:endParaRPr lang="pl-PL" sz="1000" dirty="0"/>
          </a:p>
        </p:txBody>
      </p:sp>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093296"/>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673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3796" y="315292"/>
            <a:ext cx="4597127" cy="5794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2383796" y="6161281"/>
            <a:ext cx="4572000" cy="55399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pPr algn="ctr"/>
            <a:endParaRPr lang="pl-PL" sz="1000" dirty="0"/>
          </a:p>
        </p:txBody>
      </p:sp>
      <p:pic>
        <p:nvPicPr>
          <p:cNvPr id="1157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109721"/>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849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620688"/>
            <a:ext cx="7632848" cy="4637112"/>
          </a:xfrm>
        </p:spPr>
        <p:txBody>
          <a:bodyPr>
            <a:noAutofit/>
          </a:bodyPr>
          <a:lstStyle/>
          <a:p>
            <a:pPr marL="0" indent="0" algn="ctr">
              <a:buNone/>
            </a:pPr>
            <a:r>
              <a:rPr lang="pl-PL" sz="2000" b="1" dirty="0">
                <a:solidFill>
                  <a:srgbClr val="C00000"/>
                </a:solidFill>
              </a:rPr>
              <a:t>Jak </a:t>
            </a:r>
            <a:r>
              <a:rPr lang="pl-PL" sz="2000" b="1" dirty="0" smtClean="0">
                <a:solidFill>
                  <a:srgbClr val="C00000"/>
                </a:solidFill>
              </a:rPr>
              <a:t>czytać </a:t>
            </a:r>
            <a:r>
              <a:rPr lang="pl-PL" sz="2000" b="1" dirty="0">
                <a:solidFill>
                  <a:srgbClr val="C00000"/>
                </a:solidFill>
              </a:rPr>
              <a:t>więcej (poradnik amatora książek</a:t>
            </a:r>
            <a:r>
              <a:rPr lang="pl-PL" sz="2000" b="1" dirty="0" smtClean="0">
                <a:solidFill>
                  <a:srgbClr val="C00000"/>
                </a:solidFill>
              </a:rPr>
              <a:t>)</a:t>
            </a:r>
          </a:p>
          <a:p>
            <a:pPr marL="0" indent="0" algn="just">
              <a:buNone/>
            </a:pPr>
            <a:r>
              <a:rPr lang="pl-PL" sz="2000" dirty="0"/>
              <a:t>W końcu mnóstwo ludzi mówi, że chciałoby czytać więcej, jednak nie za bardzo wie, jak zacząć. </a:t>
            </a:r>
            <a:endParaRPr lang="pl-PL" sz="2000" dirty="0" smtClean="0"/>
          </a:p>
          <a:p>
            <a:pPr marL="0" indent="0" algn="just">
              <a:buNone/>
            </a:pPr>
            <a:r>
              <a:rPr lang="pl-PL" sz="2000" dirty="0" smtClean="0"/>
              <a:t>Poniższe </a:t>
            </a:r>
            <a:r>
              <a:rPr lang="pl-PL" sz="2000" dirty="0"/>
              <a:t>wskazówki powinny nam w tym </a:t>
            </a:r>
            <a:r>
              <a:rPr lang="pl-PL" sz="2000" dirty="0" smtClean="0"/>
              <a:t>pomóc:</a:t>
            </a:r>
            <a:endParaRPr lang="pl-PL" sz="2000" dirty="0"/>
          </a:p>
          <a:p>
            <a:pPr marL="0" indent="0" algn="just">
              <a:buNone/>
            </a:pPr>
            <a:r>
              <a:rPr lang="pl-PL" sz="2000" dirty="0" smtClean="0"/>
              <a:t>• Nie </a:t>
            </a:r>
            <a:r>
              <a:rPr lang="pl-PL" sz="2000" dirty="0"/>
              <a:t>czytaj dlatego, że musisz – rób to dla przyjemności. Znajdź książki zawierające fascynujące historie o ludziach, którymi się zachwycamy, o nowych światach, które chcielibyśmy zobaczyć. Zapomnij o literaturze klasycznej, chyba że podpada pod ten opis.</a:t>
            </a:r>
          </a:p>
          <a:p>
            <a:pPr marL="0" indent="0" algn="just">
              <a:buNone/>
            </a:pPr>
            <a:endParaRPr lang="pl-PL" sz="2000" dirty="0"/>
          </a:p>
          <a:p>
            <a:pPr marL="0" indent="0" algn="just">
              <a:buNone/>
            </a:pPr>
            <a:r>
              <a:rPr lang="pl-PL" sz="2000" dirty="0" smtClean="0"/>
              <a:t>• Wygospodaruj </a:t>
            </a:r>
            <a:r>
              <a:rPr lang="pl-PL" sz="2000" dirty="0"/>
              <a:t>czas. Nie mamy czasu na lektury głównie z powodu nadmiaru pracy, przeładowanego harmonogramu, uzależniającego Internetu oraz długich godzin spędzanych przed telewizorem. Zarezerwuj czas na czytanie. Na początek wystarczy 10 minut. Jeżeli możesz wyrzucić z harmonogramu parę rzeczy, zwiększ tę ilość do 20 lub 30 minut. Gdyby się zastanowić, o wiele więcej czasu spędzamy jadąc do pracy, a przecież zamiast nudzić się stojąc w korku, można przeczytać parę rozdziałów na czytniku </a:t>
            </a:r>
            <a:r>
              <a:rPr lang="pl-PL" sz="2000" dirty="0" err="1"/>
              <a:t>Kindle</a:t>
            </a:r>
            <a:r>
              <a:rPr lang="pl-PL" sz="2000" dirty="0"/>
              <a:t>.</a:t>
            </a:r>
          </a:p>
          <a:p>
            <a:pPr marL="0" indent="0">
              <a:buNone/>
            </a:pPr>
            <a:endParaRPr lang="pl-PL" sz="2000" dirty="0"/>
          </a:p>
          <a:p>
            <a:pPr marL="0" indent="0">
              <a:buNone/>
            </a:pPr>
            <a:endParaRPr lang="pl-PL" sz="2000" dirty="0"/>
          </a:p>
          <a:p>
            <a:pPr marL="0" indent="0">
              <a:buNone/>
            </a:pPr>
            <a:endParaRPr lang="pl-PL" sz="2000" dirty="0"/>
          </a:p>
        </p:txBody>
      </p:sp>
      <p:sp>
        <p:nvSpPr>
          <p:cNvPr id="2" name="Prostokąt 1"/>
          <p:cNvSpPr/>
          <p:nvPr/>
        </p:nvSpPr>
        <p:spPr>
          <a:xfrm>
            <a:off x="2339752" y="6092263"/>
            <a:ext cx="4572000" cy="55399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pPr algn="ctr"/>
            <a:endParaRPr lang="pl-PL" sz="1000" dirty="0"/>
          </a:p>
        </p:txBody>
      </p:sp>
      <p:pic>
        <p:nvPicPr>
          <p:cNvPr id="116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92263"/>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136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683568" y="548679"/>
            <a:ext cx="7560840" cy="5324535"/>
          </a:xfrm>
          <a:prstGeom prst="rect">
            <a:avLst/>
          </a:prstGeom>
        </p:spPr>
        <p:txBody>
          <a:bodyPr wrap="square">
            <a:spAutoFit/>
          </a:bodyPr>
          <a:lstStyle/>
          <a:p>
            <a:r>
              <a:rPr lang="pl-PL" sz="2000" dirty="0"/>
              <a:t>• Nie rób nic innego poza czytaniem. Usuń wszystkie rozpraszacze, a następnie znajdź ciche i spokojne miejsce. Tylko Ty i Twoja książka. Co najwyżej możesz zrobić przerwę na herbatę.</a:t>
            </a:r>
          </a:p>
          <a:p>
            <a:endParaRPr lang="pl-PL" sz="2000" dirty="0"/>
          </a:p>
          <a:p>
            <a:r>
              <a:rPr lang="pl-PL" sz="2000" dirty="0" smtClean="0"/>
              <a:t>• Polub </a:t>
            </a:r>
            <a:r>
              <a:rPr lang="pl-PL" sz="2000" dirty="0"/>
              <a:t>czytanie. Czytanie jest najlepszą inwestycją w siebie. W swój rozwój. Poza tym sprawia nam przyjemność. Czytanie jest magią – otwierając przeczytaną wcześniej książkę, z pewnością natrafimy na coś nowego, na co wcześniej nie zwróciliśmy uwagi.</a:t>
            </a:r>
          </a:p>
          <a:p>
            <a:endParaRPr lang="pl-PL" sz="2000" dirty="0"/>
          </a:p>
          <a:p>
            <a:r>
              <a:rPr lang="pl-PL" sz="2000" dirty="0" smtClean="0"/>
              <a:t>• Uspołecznij </a:t>
            </a:r>
            <a:r>
              <a:rPr lang="pl-PL" sz="2000" dirty="0"/>
              <a:t>czytanie. Znajdź przyjaciół (w świecie rzeczywistym lub online), którzy to lubią. Chętnie podzielą się z Tobą rekomendacjami i opowiedzą o książkach, które czytają w tej chwili.</a:t>
            </a:r>
          </a:p>
          <a:p>
            <a:endParaRPr lang="pl-PL" sz="2000" dirty="0"/>
          </a:p>
          <a:p>
            <a:r>
              <a:rPr lang="pl-PL" sz="2000" dirty="0" smtClean="0"/>
              <a:t>• Uczyń </a:t>
            </a:r>
            <a:r>
              <a:rPr lang="pl-PL" sz="2000" dirty="0"/>
              <a:t>je nawykiem. Można np. wygospodarować 10 minut na książkę tuż po przyjściu z pracy. Im bardziej się jest konsekwentnym, tym łatwiej codzienne czytanie nawet niewielkiego fragmentu wejdzie nam w krew.</a:t>
            </a:r>
          </a:p>
        </p:txBody>
      </p:sp>
      <p:sp>
        <p:nvSpPr>
          <p:cNvPr id="2" name="Prostokąt 1"/>
          <p:cNvSpPr/>
          <p:nvPr/>
        </p:nvSpPr>
        <p:spPr>
          <a:xfrm>
            <a:off x="2339752" y="6142497"/>
            <a:ext cx="4572000" cy="55399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pPr algn="ctr"/>
            <a:endParaRPr lang="pl-PL" sz="1000" dirty="0"/>
          </a:p>
        </p:txBody>
      </p:sp>
      <p:pic>
        <p:nvPicPr>
          <p:cNvPr id="1177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93245"/>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378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980728"/>
            <a:ext cx="7344816" cy="3960440"/>
          </a:xfrm>
        </p:spPr>
        <p:txBody>
          <a:bodyPr>
            <a:normAutofit lnSpcReduction="10000"/>
          </a:bodyPr>
          <a:lstStyle/>
          <a:p>
            <a:pPr marL="0" indent="0" algn="just">
              <a:buNone/>
            </a:pPr>
            <a:r>
              <a:rPr lang="pl-PL" sz="2000" dirty="0" smtClean="0"/>
              <a:t>• </a:t>
            </a:r>
            <a:r>
              <a:rPr lang="pl-PL" sz="2000" dirty="0" smtClean="0">
                <a:solidFill>
                  <a:srgbClr val="2B5A81"/>
                </a:solidFill>
              </a:rPr>
              <a:t>Nie </a:t>
            </a:r>
            <a:r>
              <a:rPr lang="pl-PL" sz="2000" dirty="0">
                <a:solidFill>
                  <a:srgbClr val="2B5A81"/>
                </a:solidFill>
              </a:rPr>
              <a:t>rób z czytania przykrego obowiązku. Nie robisz tego tylko po to, aby odfajkować jeden z wielu punktów na swojej liście zadań do zrobienia. Nie jest to jeden z wielu elementów Twojego planu samodoskonalenia – robisz to dla przyjemności.</a:t>
            </a:r>
          </a:p>
          <a:p>
            <a:pPr algn="just"/>
            <a:endParaRPr lang="pl-PL" sz="2000" dirty="0">
              <a:solidFill>
                <a:srgbClr val="2B5A81"/>
              </a:solidFill>
            </a:endParaRPr>
          </a:p>
          <a:p>
            <a:pPr marL="0" indent="0" algn="just">
              <a:buNone/>
            </a:pPr>
            <a:r>
              <a:rPr lang="pl-PL" sz="2000" dirty="0" smtClean="0">
                <a:solidFill>
                  <a:srgbClr val="2B5A81"/>
                </a:solidFill>
              </a:rPr>
              <a:t>• Odpuść</a:t>
            </a:r>
            <a:r>
              <a:rPr lang="pl-PL" sz="2000" dirty="0">
                <a:solidFill>
                  <a:srgbClr val="2B5A81"/>
                </a:solidFill>
              </a:rPr>
              <a:t>, jeżeli książka jest nudna. Czytanie to nie witaminy – nie ma sensu łykać na siłę kolejnych stron tylko dlatego, że to poprawi naszą pamięć i zwiększy o 0,5% nasze IQ.</a:t>
            </a:r>
          </a:p>
          <a:p>
            <a:pPr algn="just"/>
            <a:endParaRPr lang="pl-PL" sz="2000" dirty="0">
              <a:solidFill>
                <a:srgbClr val="2B5A81"/>
              </a:solidFill>
            </a:endParaRPr>
          </a:p>
          <a:p>
            <a:pPr marL="0" indent="0" algn="just">
              <a:buNone/>
            </a:pPr>
            <a:r>
              <a:rPr lang="pl-PL" sz="2000" dirty="0" smtClean="0">
                <a:solidFill>
                  <a:srgbClr val="2B5A81"/>
                </a:solidFill>
              </a:rPr>
              <a:t>• Czytanie </a:t>
            </a:r>
            <a:r>
              <a:rPr lang="pl-PL" sz="2000" dirty="0">
                <a:solidFill>
                  <a:srgbClr val="2B5A81"/>
                </a:solidFill>
              </a:rPr>
              <a:t>powinno sprawiać przyjemność. Jeżeli tak się nie dzieje, daruj sobie. Przejrzyj do końca jeden rozdział, ale jeżeli nadal ziewasz, odpuść.</a:t>
            </a:r>
          </a:p>
          <a:p>
            <a:endParaRPr lang="pl-PL" sz="2000" dirty="0">
              <a:solidFill>
                <a:srgbClr val="2B5A81"/>
              </a:solidFill>
            </a:endParaRPr>
          </a:p>
          <a:p>
            <a:pPr marL="0" indent="0">
              <a:buNone/>
            </a:pPr>
            <a:endParaRPr lang="pl-PL" sz="20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437112"/>
            <a:ext cx="2376264"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2051720" y="6290592"/>
            <a:ext cx="4572000" cy="55399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pPr algn="ctr"/>
            <a:endParaRPr lang="pl-PL" sz="1000" dirty="0"/>
          </a:p>
        </p:txBody>
      </p:sp>
      <p:pic>
        <p:nvPicPr>
          <p:cNvPr id="118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28655"/>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966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0" y="476672"/>
            <a:ext cx="8042076" cy="5400600"/>
          </a:xfrm>
        </p:spPr>
        <p:txBody>
          <a:bodyPr>
            <a:noAutofit/>
          </a:bodyPr>
          <a:lstStyle/>
          <a:p>
            <a:pPr marL="0" indent="0">
              <a:buNone/>
            </a:pPr>
            <a:r>
              <a:rPr lang="pl-PL" sz="1400" dirty="0"/>
              <a:t>Augustowskie Placówki Kultury – Miejska Biblioteka Publiczna zapraszają ,dzieci w wieku od 6 do 9 lat z rodzicami.</a:t>
            </a:r>
          </a:p>
          <a:p>
            <a:endParaRPr lang="pl-PL" sz="1400" dirty="0"/>
          </a:p>
          <a:p>
            <a:pPr marL="0" indent="0">
              <a:buNone/>
            </a:pPr>
            <a:r>
              <a:rPr lang="pl-PL" sz="1400" dirty="0"/>
              <a:t>Zajęcia będą trwały :</a:t>
            </a:r>
          </a:p>
          <a:p>
            <a:pPr marL="0" indent="0">
              <a:buNone/>
            </a:pPr>
            <a:r>
              <a:rPr lang="pl-PL" sz="1400" dirty="0"/>
              <a:t>od godz.19.00 w dn.16.06.2012 (sobota)</a:t>
            </a:r>
          </a:p>
          <a:p>
            <a:pPr marL="0" indent="0">
              <a:buNone/>
            </a:pPr>
            <a:r>
              <a:rPr lang="pl-PL" sz="1400" dirty="0"/>
              <a:t>do godz.8.00 rano dn.17.06.2012r.(niedziela)</a:t>
            </a:r>
          </a:p>
          <a:p>
            <a:endParaRPr lang="pl-PL" sz="1400" dirty="0"/>
          </a:p>
          <a:p>
            <a:pPr marL="0" indent="0">
              <a:buNone/>
            </a:pPr>
            <a:r>
              <a:rPr lang="pl-PL" sz="1400" b="1" dirty="0"/>
              <a:t>Dziecko z rodzicem powinno przynieść :</a:t>
            </a:r>
          </a:p>
          <a:p>
            <a:pPr marL="0" indent="0">
              <a:buNone/>
            </a:pPr>
            <a:r>
              <a:rPr lang="pl-PL" sz="1400" dirty="0" smtClean="0"/>
              <a:t>Śpiwory, karimaty </a:t>
            </a:r>
            <a:r>
              <a:rPr lang="pl-PL" sz="1400" dirty="0"/>
              <a:t>lub dmuchane </a:t>
            </a:r>
            <a:r>
              <a:rPr lang="pl-PL" sz="1400" dirty="0" smtClean="0"/>
              <a:t>materace</a:t>
            </a:r>
            <a:endParaRPr lang="pl-PL" sz="1400" dirty="0"/>
          </a:p>
          <a:p>
            <a:pPr marL="0" indent="0">
              <a:buNone/>
            </a:pPr>
            <a:r>
              <a:rPr lang="pl-PL" sz="1400" dirty="0"/>
              <a:t>Pastę do zębów i </a:t>
            </a:r>
            <a:r>
              <a:rPr lang="pl-PL" sz="1400" dirty="0" smtClean="0"/>
              <a:t>szczoteczki</a:t>
            </a:r>
            <a:endParaRPr lang="pl-PL" sz="1400" dirty="0"/>
          </a:p>
          <a:p>
            <a:pPr marL="0" indent="0">
              <a:buNone/>
            </a:pPr>
            <a:r>
              <a:rPr lang="pl-PL" sz="1400" dirty="0"/>
              <a:t>Suchy prowiant we własnym </a:t>
            </a:r>
            <a:r>
              <a:rPr lang="pl-PL" sz="1400" dirty="0" smtClean="0"/>
              <a:t>zakresie</a:t>
            </a:r>
            <a:endParaRPr lang="pl-PL" sz="1400" dirty="0"/>
          </a:p>
          <a:p>
            <a:pPr marL="0" indent="0">
              <a:buNone/>
            </a:pPr>
            <a:r>
              <a:rPr lang="pl-PL" sz="1400" dirty="0"/>
              <a:t>Wygodny strój i obuwie na </a:t>
            </a:r>
            <a:r>
              <a:rPr lang="pl-PL" sz="1400" dirty="0" smtClean="0"/>
              <a:t>zmianę</a:t>
            </a:r>
            <a:endParaRPr lang="pl-PL" sz="1400" dirty="0"/>
          </a:p>
          <a:p>
            <a:pPr marL="0" indent="0">
              <a:buNone/>
            </a:pPr>
            <a:r>
              <a:rPr lang="pl-PL" sz="1400" dirty="0"/>
              <a:t>Mile widziana ulubiona książka.</a:t>
            </a:r>
          </a:p>
          <a:p>
            <a:endParaRPr lang="pl-PL" sz="1400" dirty="0"/>
          </a:p>
          <a:p>
            <a:pPr marL="0" indent="0">
              <a:buNone/>
            </a:pPr>
            <a:r>
              <a:rPr lang="pl-PL" sz="1400" b="1" dirty="0"/>
              <a:t>W programie:</a:t>
            </a:r>
          </a:p>
          <a:p>
            <a:r>
              <a:rPr lang="pl-PL" sz="1400" dirty="0" smtClean="0"/>
              <a:t>gry </a:t>
            </a:r>
            <a:r>
              <a:rPr lang="pl-PL" sz="1400" dirty="0"/>
              <a:t>i zabawy integracyjne </a:t>
            </a:r>
            <a:endParaRPr lang="pl-PL" sz="1400" dirty="0" smtClean="0"/>
          </a:p>
          <a:p>
            <a:r>
              <a:rPr lang="pl-PL" sz="1400" dirty="0" smtClean="0"/>
              <a:t>wspólna </a:t>
            </a:r>
            <a:r>
              <a:rPr lang="pl-PL" sz="1400" dirty="0"/>
              <a:t>kolacja </a:t>
            </a:r>
            <a:r>
              <a:rPr lang="pl-PL" sz="1400" dirty="0" err="1"/>
              <a:t>Burczybrzuchów</a:t>
            </a:r>
            <a:endParaRPr lang="pl-PL" sz="1400" dirty="0"/>
          </a:p>
          <a:p>
            <a:r>
              <a:rPr lang="pl-PL" sz="1400" dirty="0" smtClean="0"/>
              <a:t>czytanie </a:t>
            </a:r>
            <a:r>
              <a:rPr lang="pl-PL" sz="1400" dirty="0"/>
              <a:t>bajek „Przejście do krainy wyobraźni”</a:t>
            </a:r>
          </a:p>
          <a:p>
            <a:r>
              <a:rPr lang="pl-PL" sz="1400" dirty="0" smtClean="0"/>
              <a:t>wesołe </a:t>
            </a:r>
            <a:r>
              <a:rPr lang="pl-PL" sz="1400" dirty="0"/>
              <a:t>zabawy integracyjne „ Tam zamieszka Kopciuszek …?”</a:t>
            </a:r>
          </a:p>
          <a:p>
            <a:r>
              <a:rPr lang="pl-PL" sz="1400" dirty="0" smtClean="0"/>
              <a:t>24.00 - </a:t>
            </a:r>
            <a:r>
              <a:rPr lang="pl-PL" sz="1400" dirty="0"/>
              <a:t>projekcja bajek na dużym ekranie „Zapraszamy do zaczarowanego świata wróżek i elfów”</a:t>
            </a:r>
          </a:p>
          <a:p>
            <a:pPr marL="0" indent="0">
              <a:buNone/>
            </a:pPr>
            <a:endParaRPr lang="pl-PL"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412776"/>
            <a:ext cx="3073524" cy="2713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2430016" y="6165304"/>
            <a:ext cx="4572000" cy="55399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pPr algn="ctr"/>
            <a:endParaRPr lang="pl-PL" sz="1000" dirty="0"/>
          </a:p>
        </p:txBody>
      </p:sp>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049323"/>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35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35616" y="332656"/>
            <a:ext cx="7488832" cy="4401205"/>
          </a:xfrm>
          <a:prstGeom prst="rect">
            <a:avLst/>
          </a:prstGeom>
        </p:spPr>
        <p:txBody>
          <a:bodyPr wrap="square">
            <a:spAutoFit/>
          </a:bodyPr>
          <a:lstStyle/>
          <a:p>
            <a:pPr algn="just"/>
            <a:r>
              <a:rPr lang="pl-PL" sz="2000" dirty="0" smtClean="0"/>
              <a:t>• Odkrywaj </a:t>
            </a:r>
            <a:r>
              <a:rPr lang="pl-PL" sz="2000" dirty="0"/>
              <a:t>wspaniałe książki. Wymieniaj zdania nt. książek ze swoimi przyjaciółmi, czytaj recenzje i opinie klientów księgarni internetowych. Zajrzyj od czasu do czasu do antykwariatu oraz biblioteki – czasem można trafić na nie lada gratkę, której próżno szukać nawet w największych sklepach internetowych z książkami.</a:t>
            </a:r>
          </a:p>
          <a:p>
            <a:pPr algn="just"/>
            <a:endParaRPr lang="pl-PL" sz="2000" dirty="0"/>
          </a:p>
          <a:p>
            <a:pPr algn="just"/>
            <a:r>
              <a:rPr lang="pl-PL" sz="2000" dirty="0" smtClean="0"/>
              <a:t>• </a:t>
            </a:r>
            <a:r>
              <a:rPr lang="pl-PL" sz="2000" dirty="0"/>
              <a:t>Nie przejmuj się szybkością. Szybkie czytanie pozwala zaoszczędzić niemało czasu, jednak powolne czytanie również ma swoje zalety. Koniec końców to nie są zawody. Dobrze jest opanować naukę szybkiego czytania, jednak to, co przydaje się w przypadku literatury fachowej, kompletnie nie sprawdza się w przypadku książek, które czytamy, uwaga, dla przy-jem-noś-ci. Przypomina to delektowanie się dobrym jedzeniem albo seksem: zamiast spieszyć się, skup się na doznaniach</a:t>
            </a:r>
            <a:r>
              <a:rPr lang="pl-PL" sz="2000" dirty="0" smtClean="0"/>
              <a:t>.</a:t>
            </a:r>
            <a:endParaRPr lang="pl-PL"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413108"/>
            <a:ext cx="1498476" cy="233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rostokąt 2"/>
          <p:cNvSpPr/>
          <p:nvPr/>
        </p:nvSpPr>
        <p:spPr>
          <a:xfrm>
            <a:off x="2286249" y="6282367"/>
            <a:ext cx="4572000" cy="55399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pPr algn="ctr"/>
            <a:endParaRPr lang="pl-PL" sz="1000" dirty="0"/>
          </a:p>
        </p:txBody>
      </p:sp>
      <p:pic>
        <p:nvPicPr>
          <p:cNvPr id="1198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028655"/>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597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3160" y="200025"/>
            <a:ext cx="5643215" cy="402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1042020" y="4368373"/>
            <a:ext cx="7272808" cy="1569660"/>
          </a:xfrm>
          <a:prstGeom prst="rect">
            <a:avLst/>
          </a:prstGeom>
          <a:noFill/>
        </p:spPr>
        <p:txBody>
          <a:bodyPr wrap="square" rtlCol="0">
            <a:spAutoFit/>
          </a:bodyPr>
          <a:lstStyle/>
          <a:p>
            <a:pPr algn="just"/>
            <a:r>
              <a:rPr lang="pl-PL" sz="1600" dirty="0" smtClean="0">
                <a:latin typeface="Comic Sans MS" panose="030F0702030302020204" pitchFamily="66" charset="0"/>
              </a:rPr>
              <a:t>W stanie Arizona biblioteka rowerowa oferuje bezpłatnie nowe i używane książki dla ogółu społeczeństwa. Całość projektu okazała się wielkim sukcesem, pod koniec pierwszego dnia kursowania z 500 książek było dostępnych już tylko nieco ponad 20 woluminów. W ciągu 2012 roku rozdano 11 276 książek na 91 wydarzeniach przemierzając przy tym 250 mil!</a:t>
            </a:r>
            <a:endParaRPr lang="pl-PL" sz="1600" dirty="0">
              <a:latin typeface="Comic Sans MS" panose="030F0702030302020204" pitchFamily="66" charset="0"/>
            </a:endParaRPr>
          </a:p>
        </p:txBody>
      </p:sp>
      <p:sp>
        <p:nvSpPr>
          <p:cNvPr id="2" name="Prostokąt 1"/>
          <p:cNvSpPr/>
          <p:nvPr/>
        </p:nvSpPr>
        <p:spPr>
          <a:xfrm>
            <a:off x="2392424" y="6077907"/>
            <a:ext cx="4572000" cy="55399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pPr algn="ctr"/>
            <a:endParaRPr lang="pl-PL" sz="1000" dirty="0"/>
          </a:p>
        </p:txBody>
      </p:sp>
      <p:pic>
        <p:nvPicPr>
          <p:cNvPr id="102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47" y="5988967"/>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148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764704"/>
            <a:ext cx="6336704" cy="4359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1547664" y="5661248"/>
            <a:ext cx="5328592" cy="400110"/>
          </a:xfrm>
          <a:prstGeom prst="rect">
            <a:avLst/>
          </a:prstGeom>
          <a:noFill/>
        </p:spPr>
        <p:txBody>
          <a:bodyPr wrap="square" rtlCol="0">
            <a:spAutoFit/>
          </a:bodyPr>
          <a:lstStyle/>
          <a:p>
            <a:r>
              <a:rPr lang="pl-PL" sz="2000" b="1" dirty="0" smtClean="0">
                <a:latin typeface="Comic Sans MS" panose="030F0702030302020204" pitchFamily="66" charset="0"/>
              </a:rPr>
              <a:t>… w Seulu</a:t>
            </a:r>
            <a:endParaRPr lang="pl-PL" sz="2000" b="1" dirty="0">
              <a:latin typeface="Comic Sans MS" panose="030F0702030302020204" pitchFamily="66" charset="0"/>
            </a:endParaRPr>
          </a:p>
        </p:txBody>
      </p:sp>
      <p:sp>
        <p:nvSpPr>
          <p:cNvPr id="2" name="Prostokąt 1"/>
          <p:cNvSpPr/>
          <p:nvPr/>
        </p:nvSpPr>
        <p:spPr>
          <a:xfrm>
            <a:off x="2308521" y="6102127"/>
            <a:ext cx="4572000" cy="55399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pPr algn="ctr"/>
            <a:endParaRPr lang="pl-PL" sz="1000" dirty="0"/>
          </a:p>
        </p:txBody>
      </p:sp>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749" y="6061358"/>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060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764704"/>
            <a:ext cx="6120680" cy="416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898798" y="5157192"/>
            <a:ext cx="7344816" cy="1015663"/>
          </a:xfrm>
          <a:prstGeom prst="rect">
            <a:avLst/>
          </a:prstGeom>
          <a:noFill/>
        </p:spPr>
        <p:txBody>
          <a:bodyPr wrap="square" rtlCol="0">
            <a:spAutoFit/>
          </a:bodyPr>
          <a:lstStyle/>
          <a:p>
            <a:pPr algn="just"/>
            <a:r>
              <a:rPr lang="pl-PL" sz="2000" b="1" dirty="0" smtClean="0">
                <a:latin typeface="Comic Sans MS" panose="030F0702030302020204" pitchFamily="66" charset="0"/>
              </a:rPr>
              <a:t>Mobilna biblioteka w Kartaginie mobilna biblioteka oprócz promocji czytelnictwa została poszerzona o warsztaty literackie i kulturalne.</a:t>
            </a:r>
            <a:endParaRPr lang="pl-PL" sz="2000" b="1" dirty="0">
              <a:latin typeface="Comic Sans MS" panose="030F0702030302020204" pitchFamily="66" charset="0"/>
            </a:endParaRPr>
          </a:p>
        </p:txBody>
      </p:sp>
      <p:sp>
        <p:nvSpPr>
          <p:cNvPr id="2" name="Prostokąt 1"/>
          <p:cNvSpPr/>
          <p:nvPr/>
        </p:nvSpPr>
        <p:spPr>
          <a:xfrm>
            <a:off x="2285206" y="6172855"/>
            <a:ext cx="4572000" cy="67710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endParaRPr lang="pl-PL" dirty="0"/>
          </a:p>
        </p:txBody>
      </p:sp>
      <p:pic>
        <p:nvPicPr>
          <p:cNvPr id="104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65254"/>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408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692697"/>
            <a:ext cx="6048672" cy="396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898798" y="4813264"/>
            <a:ext cx="7344816" cy="1477328"/>
          </a:xfrm>
          <a:prstGeom prst="rect">
            <a:avLst/>
          </a:prstGeom>
          <a:noFill/>
        </p:spPr>
        <p:txBody>
          <a:bodyPr wrap="square" rtlCol="0">
            <a:spAutoFit/>
          </a:bodyPr>
          <a:lstStyle/>
          <a:p>
            <a:pPr algn="just"/>
            <a:r>
              <a:rPr lang="pl-PL" b="1" dirty="0" smtClean="0">
                <a:latin typeface="Comic Sans MS" panose="030F0702030302020204" pitchFamily="66" charset="0"/>
              </a:rPr>
              <a:t>Specjalnie przygotowana riksza zaopatrzona w książki oraz materiały do nauki czytania pomaga walczyć z analfabetyzm kobiet w północnych Indiach. W ciągu trzech lat, od momentu powstania, około 200 kobiet w organizowanych kursach nauczyło się czytać, pisać i liczyć.</a:t>
            </a:r>
            <a:endParaRPr lang="pl-PL" b="1" dirty="0">
              <a:latin typeface="Comic Sans MS" panose="030F0702030302020204" pitchFamily="66" charset="0"/>
            </a:endParaRPr>
          </a:p>
        </p:txBody>
      </p:sp>
      <p:sp>
        <p:nvSpPr>
          <p:cNvPr id="2" name="Prostokąt 1"/>
          <p:cNvSpPr/>
          <p:nvPr/>
        </p:nvSpPr>
        <p:spPr>
          <a:xfrm>
            <a:off x="2448272" y="6285513"/>
            <a:ext cx="4572000" cy="55399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pPr algn="ctr"/>
            <a:endParaRPr lang="pl-PL" sz="1000" dirty="0"/>
          </a:p>
        </p:txBody>
      </p:sp>
      <p:pic>
        <p:nvPicPr>
          <p:cNvPr id="1054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6061833"/>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4432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764705"/>
            <a:ext cx="5976664" cy="4278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2411760" y="5301208"/>
            <a:ext cx="5616624" cy="400110"/>
          </a:xfrm>
          <a:prstGeom prst="rect">
            <a:avLst/>
          </a:prstGeom>
          <a:noFill/>
        </p:spPr>
        <p:txBody>
          <a:bodyPr wrap="square" rtlCol="0">
            <a:spAutoFit/>
          </a:bodyPr>
          <a:lstStyle/>
          <a:p>
            <a:pPr algn="just"/>
            <a:r>
              <a:rPr lang="pl-PL" sz="2000" b="1" dirty="0">
                <a:latin typeface="Comic Sans MS" panose="030F0702030302020204" pitchFamily="66" charset="0"/>
              </a:rPr>
              <a:t>T</a:t>
            </a:r>
            <a:r>
              <a:rPr lang="pl-PL" sz="2000" b="1" dirty="0" smtClean="0">
                <a:latin typeface="Comic Sans MS" panose="030F0702030302020204" pitchFamily="66" charset="0"/>
              </a:rPr>
              <a:t>aczki w plażowej wersji w Australii.</a:t>
            </a:r>
            <a:endParaRPr lang="pl-PL" sz="2000" b="1" dirty="0">
              <a:latin typeface="Comic Sans MS" panose="030F0702030302020204" pitchFamily="66" charset="0"/>
            </a:endParaRPr>
          </a:p>
        </p:txBody>
      </p:sp>
      <p:sp>
        <p:nvSpPr>
          <p:cNvPr id="2" name="Prostokąt 1"/>
          <p:cNvSpPr/>
          <p:nvPr/>
        </p:nvSpPr>
        <p:spPr>
          <a:xfrm>
            <a:off x="2367518" y="6077907"/>
            <a:ext cx="4572000" cy="55399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pPr algn="ctr"/>
            <a:endParaRPr lang="pl-PL" sz="1000" dirty="0"/>
          </a:p>
        </p:txBody>
      </p:sp>
      <p:pic>
        <p:nvPicPr>
          <p:cNvPr id="1064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028655"/>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174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9299" y="312221"/>
            <a:ext cx="6192688"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2339752" y="6104329"/>
            <a:ext cx="4572000" cy="55399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pPr algn="ctr"/>
            <a:endParaRPr lang="pl-PL" sz="1000" dirty="0"/>
          </a:p>
        </p:txBody>
      </p:sp>
      <p:pic>
        <p:nvPicPr>
          <p:cNvPr id="1075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259" y="6079703"/>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134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88640"/>
            <a:ext cx="3692221"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827584" y="5373216"/>
            <a:ext cx="7416824" cy="707886"/>
          </a:xfrm>
          <a:prstGeom prst="rect">
            <a:avLst/>
          </a:prstGeom>
          <a:noFill/>
        </p:spPr>
        <p:txBody>
          <a:bodyPr wrap="square" rtlCol="0">
            <a:spAutoFit/>
          </a:bodyPr>
          <a:lstStyle/>
          <a:p>
            <a:pPr algn="just"/>
            <a:r>
              <a:rPr lang="pl-PL" sz="2000" b="1" dirty="0" smtClean="0">
                <a:latin typeface="Comic Sans MS" panose="030F0702030302020204" pitchFamily="66" charset="0"/>
              </a:rPr>
              <a:t>Pierwsza pomoc książkowa, także na kółkach dla chorych z Biblioteki Publicznej w Los Angeles z 1928 roku.</a:t>
            </a:r>
            <a:endParaRPr lang="pl-PL" sz="2000" b="1" dirty="0">
              <a:latin typeface="Comic Sans MS" panose="030F0702030302020204" pitchFamily="66" charset="0"/>
            </a:endParaRPr>
          </a:p>
        </p:txBody>
      </p:sp>
      <p:sp>
        <p:nvSpPr>
          <p:cNvPr id="2" name="Prostokąt 1"/>
          <p:cNvSpPr/>
          <p:nvPr/>
        </p:nvSpPr>
        <p:spPr>
          <a:xfrm>
            <a:off x="2411760" y="6105728"/>
            <a:ext cx="4572000" cy="553998"/>
          </a:xfrm>
          <a:prstGeom prst="rect">
            <a:avLst/>
          </a:prstGeom>
        </p:spPr>
        <p:txBody>
          <a:bodyPr>
            <a:spAutoFit/>
          </a:bodyPr>
          <a:lstStyle/>
          <a:p>
            <a:pPr algn="ctr"/>
            <a:r>
              <a:rPr lang="pl-PL" sz="1000" dirty="0"/>
              <a:t>Projekt współfinansowany przez Unię Europejską w ramach </a:t>
            </a:r>
          </a:p>
          <a:p>
            <a:pPr algn="ctr"/>
            <a:r>
              <a:rPr lang="pl-PL" sz="1000" dirty="0"/>
              <a:t>Europejskiego Funduszu Społecznego</a:t>
            </a:r>
          </a:p>
          <a:p>
            <a:pPr algn="ctr"/>
            <a:endParaRPr lang="pl-PL" sz="1000" dirty="0"/>
          </a:p>
        </p:txBody>
      </p:sp>
      <p:pic>
        <p:nvPicPr>
          <p:cNvPr id="108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528" y="6081102"/>
            <a:ext cx="1890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5949280"/>
            <a:ext cx="18478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7354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Termiczny</Template>
  <TotalTime>10535</TotalTime>
  <Words>1174</Words>
  <Application>Microsoft Office PowerPoint</Application>
  <PresentationFormat>Pokaz na ekranie (4:3)</PresentationFormat>
  <Paragraphs>99</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Thermal</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Działania promujące czytelnictwo wśród uczniów</dc:title>
  <dc:creator>Małgorzata Mianowany</dc:creator>
  <cp:lastModifiedBy>PC</cp:lastModifiedBy>
  <cp:revision>249</cp:revision>
  <dcterms:created xsi:type="dcterms:W3CDTF">2014-01-11T22:51:56Z</dcterms:created>
  <dcterms:modified xsi:type="dcterms:W3CDTF">2014-03-28T10:13:10Z</dcterms:modified>
</cp:coreProperties>
</file>